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9601200" cx="7315200"/>
  <p:notesSz cx="6858000" cy="9144000"/>
  <p:embeddedFontLst>
    <p:embeddedFont>
      <p:font typeface="Inter SemiBold"/>
      <p:regular r:id="rId13"/>
      <p:bold r:id="rId14"/>
      <p:italic r:id="rId15"/>
      <p:boldItalic r:id="rId16"/>
    </p:embeddedFont>
    <p:embeddedFont>
      <p:font typeface="Halant"/>
      <p:regular r:id="rId17"/>
      <p:bold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SemiBold"/>
      <p:regular r:id="rId27"/>
      <p:bold r:id="rId28"/>
      <p:italic r:id="rId29"/>
      <p:boldItalic r:id="rId30"/>
    </p:embeddedFont>
    <p:embeddedFont>
      <p:font typeface="Plus Jakarta Sans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93DC924-33F7-4A10-8C68-6F22CBCC9163}">
  <a:tblStyle styleId="{B93DC924-33F7-4A10-8C68-6F22CBCC916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2A88606-F083-4ADE-B162-8ABBAA3C692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SemiBold-bold.fntdata"/><Relationship Id="rId27" Type="http://schemas.openxmlformats.org/officeDocument/2006/relationships/font" Target="fonts/PlusJakartaSansSemiBold-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regular.fntdata"/><Relationship Id="rId30" Type="http://schemas.openxmlformats.org/officeDocument/2006/relationships/font" Target="fonts/PlusJakartaSansSemiBold-boldItalic.fntdata"/><Relationship Id="rId11" Type="http://schemas.openxmlformats.org/officeDocument/2006/relationships/slide" Target="slides/slide4.xml"/><Relationship Id="rId33" Type="http://schemas.openxmlformats.org/officeDocument/2006/relationships/font" Target="fonts/PlusJakartaSansMedium-italic.fntdata"/><Relationship Id="rId10" Type="http://schemas.openxmlformats.org/officeDocument/2006/relationships/slide" Target="slides/slide3.xml"/><Relationship Id="rId32" Type="http://schemas.openxmlformats.org/officeDocument/2006/relationships/font" Target="fonts/PlusJakartaSansMedium-bold.fntdata"/><Relationship Id="rId13" Type="http://schemas.openxmlformats.org/officeDocument/2006/relationships/font" Target="fonts/InterSemiBold-regular.fntdata"/><Relationship Id="rId12" Type="http://schemas.openxmlformats.org/officeDocument/2006/relationships/slide" Target="slides/slide5.xml"/><Relationship Id="rId34" Type="http://schemas.openxmlformats.org/officeDocument/2006/relationships/font" Target="fonts/PlusJakartaSansMedium-boldItalic.fntdata"/><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Halant-regular.fntdata"/><Relationship Id="rId16" Type="http://schemas.openxmlformats.org/officeDocument/2006/relationships/font" Target="fonts/InterSemiBold-boldItalic.fntdata"/><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ecf8b2450f_0_14: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ecf8b2450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ed643120db_0_2: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ed643120db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15711892dc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15711892d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81682c36ea_0_0: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81682c36e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eef4ecdfae_0_73: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eef4ecdfae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sz="1400">
                <a:solidFill>
                  <a:schemeClr val="dk2"/>
                </a:solidFill>
              </a:defRPr>
            </a:lvl2pPr>
            <a:lvl3pPr indent="-317500" lvl="2" marL="1371600" rtl="0">
              <a:lnSpc>
                <a:spcPct val="115000"/>
              </a:lnSpc>
              <a:spcBef>
                <a:spcPts val="1600"/>
              </a:spcBef>
              <a:spcAft>
                <a:spcPts val="0"/>
              </a:spcAft>
              <a:buClr>
                <a:schemeClr val="dk2"/>
              </a:buClr>
              <a:buSzPts val="1400"/>
              <a:buChar char="■"/>
              <a:defRPr sz="1400">
                <a:solidFill>
                  <a:schemeClr val="dk2"/>
                </a:solidFill>
              </a:defRPr>
            </a:lvl3pPr>
            <a:lvl4pPr indent="-317500" lvl="3" marL="1828800" rtl="0">
              <a:lnSpc>
                <a:spcPct val="115000"/>
              </a:lnSpc>
              <a:spcBef>
                <a:spcPts val="1600"/>
              </a:spcBef>
              <a:spcAft>
                <a:spcPts val="0"/>
              </a:spcAft>
              <a:buClr>
                <a:schemeClr val="dk2"/>
              </a:buClr>
              <a:buSzPts val="1400"/>
              <a:buChar char="●"/>
              <a:defRPr sz="1400">
                <a:solidFill>
                  <a:schemeClr val="dk2"/>
                </a:solidFill>
              </a:defRPr>
            </a:lvl4pPr>
            <a:lvl5pPr indent="-317500" lvl="4" marL="2286000" rtl="0">
              <a:lnSpc>
                <a:spcPct val="115000"/>
              </a:lnSpc>
              <a:spcBef>
                <a:spcPts val="1600"/>
              </a:spcBef>
              <a:spcAft>
                <a:spcPts val="0"/>
              </a:spcAft>
              <a:buClr>
                <a:schemeClr val="dk2"/>
              </a:buClr>
              <a:buSzPts val="1400"/>
              <a:buChar char="○"/>
              <a:defRPr sz="1400">
                <a:solidFill>
                  <a:schemeClr val="dk2"/>
                </a:solidFill>
              </a:defRPr>
            </a:lvl5pPr>
            <a:lvl6pPr indent="-317500" lvl="5" marL="2743200" rtl="0">
              <a:lnSpc>
                <a:spcPct val="115000"/>
              </a:lnSpc>
              <a:spcBef>
                <a:spcPts val="1600"/>
              </a:spcBef>
              <a:spcAft>
                <a:spcPts val="0"/>
              </a:spcAft>
              <a:buClr>
                <a:schemeClr val="dk2"/>
              </a:buClr>
              <a:buSzPts val="1400"/>
              <a:buChar char="■"/>
              <a:defRPr sz="1400">
                <a:solidFill>
                  <a:schemeClr val="dk2"/>
                </a:solidFill>
              </a:defRPr>
            </a:lvl6pPr>
            <a:lvl7pPr indent="-317500" lvl="6" marL="3200400" rtl="0">
              <a:lnSpc>
                <a:spcPct val="115000"/>
              </a:lnSpc>
              <a:spcBef>
                <a:spcPts val="1600"/>
              </a:spcBef>
              <a:spcAft>
                <a:spcPts val="0"/>
              </a:spcAft>
              <a:buClr>
                <a:schemeClr val="dk2"/>
              </a:buClr>
              <a:buSzPts val="1400"/>
              <a:buChar char="●"/>
              <a:defRPr sz="1400">
                <a:solidFill>
                  <a:schemeClr val="dk2"/>
                </a:solidFill>
              </a:defRPr>
            </a:lvl7pPr>
            <a:lvl8pPr indent="-317500" lvl="7" marL="3657600" rtl="0">
              <a:lnSpc>
                <a:spcPct val="115000"/>
              </a:lnSpc>
              <a:spcBef>
                <a:spcPts val="1600"/>
              </a:spcBef>
              <a:spcAft>
                <a:spcPts val="0"/>
              </a:spcAft>
              <a:buClr>
                <a:schemeClr val="dk2"/>
              </a:buClr>
              <a:buSzPts val="1400"/>
              <a:buChar char="○"/>
              <a:defRPr sz="1400">
                <a:solidFill>
                  <a:schemeClr val="dk2"/>
                </a:solidFill>
              </a:defRPr>
            </a:lvl8pPr>
            <a:lvl9pPr indent="-317500" lvl="8" marL="4114800" rtl="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41450" y="9034975"/>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a:t>
            </a:r>
            <a:r>
              <a:rPr lang="en" sz="1200">
                <a:latin typeface="Inter"/>
                <a:ea typeface="Inter"/>
                <a:cs typeface="Inter"/>
                <a:sym typeface="Inter"/>
              </a:rPr>
              <a:t> Evaluating Evidence</a:t>
            </a:r>
            <a:endParaRPr sz="1200">
              <a:latin typeface="Inter"/>
              <a:ea typeface="Inter"/>
              <a:cs typeface="Inter"/>
              <a:sym typeface="Inter"/>
            </a:endParaRPr>
          </a:p>
        </p:txBody>
      </p:sp>
      <p:sp>
        <p:nvSpPr>
          <p:cNvPr id="100" name="Google Shape;100;p25"/>
          <p:cNvSpPr txBox="1"/>
          <p:nvPr/>
        </p:nvSpPr>
        <p:spPr>
          <a:xfrm>
            <a:off x="0" y="0"/>
            <a:ext cx="7315200" cy="9879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1600">
                <a:solidFill>
                  <a:schemeClr val="dk1"/>
                </a:solidFill>
                <a:latin typeface="Halant"/>
                <a:ea typeface="Halant"/>
                <a:cs typeface="Halant"/>
                <a:sym typeface="Halant"/>
              </a:rPr>
              <a:t>Document Analysis</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“The First Americans”</a:t>
            </a:r>
            <a:endParaRPr sz="24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4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03550" y="220497"/>
            <a:ext cx="1008511" cy="418200"/>
          </a:xfrm>
          <a:prstGeom prst="rect">
            <a:avLst/>
          </a:prstGeom>
          <a:noFill/>
          <a:ln>
            <a:noFill/>
          </a:ln>
        </p:spPr>
      </p:pic>
      <p:graphicFrame>
        <p:nvGraphicFramePr>
          <p:cNvPr id="102" name="Google Shape;102;p25"/>
          <p:cNvGraphicFramePr/>
          <p:nvPr/>
        </p:nvGraphicFramePr>
        <p:xfrm>
          <a:off x="441450" y="1118188"/>
          <a:ext cx="3000000" cy="3000000"/>
        </p:xfrm>
        <a:graphic>
          <a:graphicData uri="http://schemas.openxmlformats.org/drawingml/2006/table">
            <a:tbl>
              <a:tblPr>
                <a:noFill/>
                <a:tableStyleId>{B93DC924-33F7-4A10-8C68-6F22CBCC9163}</a:tableStyleId>
              </a:tblPr>
              <a:tblGrid>
                <a:gridCol w="2133100"/>
                <a:gridCol w="1564275"/>
                <a:gridCol w="2734925"/>
              </a:tblGrid>
              <a:tr h="286125">
                <a:tc gridSpan="3">
                  <a:txBody>
                    <a:bodyPr/>
                    <a:lstStyle/>
                    <a:p>
                      <a:pPr indent="0" lvl="0" marL="0" rtl="0" algn="l">
                        <a:spcBef>
                          <a:spcPts val="0"/>
                        </a:spcBef>
                        <a:spcAft>
                          <a:spcPts val="0"/>
                        </a:spcAft>
                        <a:buNone/>
                      </a:pPr>
                      <a:r>
                        <a:rPr lang="en" sz="1200">
                          <a:latin typeface="Halant"/>
                          <a:ea typeface="Halant"/>
                          <a:cs typeface="Halant"/>
                          <a:sym typeface="Halant"/>
                        </a:rPr>
                        <a:t>Source: Steve Moyer, “</a:t>
                      </a:r>
                      <a:r>
                        <a:rPr lang="en" sz="1200">
                          <a:latin typeface="Halant"/>
                          <a:ea typeface="Halant"/>
                          <a:cs typeface="Halant"/>
                          <a:sym typeface="Halant"/>
                        </a:rPr>
                        <a:t>The First Americans,” National Endowment for the Humanities 2014.</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34150">
                <a:tc gridSpan="3" row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t</a:t>
                      </a:r>
                      <a:r>
                        <a:rPr lang="en" sz="1200">
                          <a:solidFill>
                            <a:schemeClr val="dk1"/>
                          </a:solidFill>
                          <a:latin typeface="Inter"/>
                          <a:ea typeface="Inter"/>
                          <a:cs typeface="Inter"/>
                          <a:sym typeface="Inter"/>
                        </a:rPr>
                        <a:t>he 1970s,</a:t>
                      </a:r>
                      <a:r>
                        <a:rPr lang="en" sz="1200">
                          <a:solidFill>
                            <a:schemeClr val="dk1"/>
                          </a:solidFill>
                          <a:latin typeface="Inter"/>
                          <a:ea typeface="Inter"/>
                          <a:cs typeface="Inter"/>
                          <a:sym typeface="Inter"/>
                        </a:rPr>
                        <a:t> college students in archaeology such as myself learned that the first human beings to arrive in North America had come over a land bridge from Asia and Siberia approximately 13,000 to 13,500 years ago. These people, the first North Americans, were known collectively as Clovis people. Their journey was made possible, according to archaeologists far and wide, by a corridor that had opened up between giant ice sheets covering what is now Alaska and Alberta…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Significant evidence of Clovis culture had been discovered in New Mexico. In 1908, a rancher… noticed what looked like large bones embedded in the embankment. They turned out to be from gigantic Ice Age bison and other late Pleistocene megafauna…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Clovis First, as it was called, was the one and only accepted explanation of initial human arrival and subsequent expansion throughout North and South America…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Little did I or my professors know that a couple hundred miles away… an archaeological dig led by James Adovasio was finding evidence that would cast the primacy of Clovis Man completely in doubt and produce major challenges for existing theories of how the first human beings arrived in North America.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Among the points they now encountered was one about three inches in length and lanceolate in shape, with no fluting. This was unlike any Clovis point and did not closely resemble anything previously discovered in North America. … it was proof that sophisticated toolmakers were in this region long before craftsmen at the Clovis site were fashioning their tools. The lesson was clear: Clovis was not first.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The question still nags, Who were the first humans to arrive on the continent and when did they come?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Some Native Americans put little stock in what is often called archaeology’s greatest mystery. Aren’t they, they ask, the original inhabitants of North and South America? As it happens, many Indian creation myths describe the arrival of humans to the western hemisphere by sea, an idea that is increasingly gaining credence. Evidence found along the western coast, especially in California’s Channel Islands and a site in southern Chile—Monte Verde—appears to support the possibility that a “kelp highway” helped bring the first Americans to these continents.</a:t>
                      </a:r>
                      <a:endParaRPr sz="1200">
                        <a:solidFill>
                          <a:schemeClr val="dk1"/>
                        </a:solidFill>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65675">
                <a:tc gridSpan="3" vMerge="1"/>
                <a:tc hMerge="1" vMerge="1"/>
                <a:tc hMerge="1" v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Secondary Source</a:t>
            </a:r>
            <a:endParaRPr/>
          </a:p>
        </p:txBody>
      </p:sp>
      <p:graphicFrame>
        <p:nvGraphicFramePr>
          <p:cNvPr id="108" name="Google Shape;108;p26"/>
          <p:cNvGraphicFramePr/>
          <p:nvPr/>
        </p:nvGraphicFramePr>
        <p:xfrm>
          <a:off x="444675" y="872075"/>
          <a:ext cx="3000000" cy="3000000"/>
        </p:xfrm>
        <a:graphic>
          <a:graphicData uri="http://schemas.openxmlformats.org/drawingml/2006/table">
            <a:tbl>
              <a:tblPr>
                <a:noFill/>
                <a:tableStyleId>{52A88606-F083-4ADE-B162-8ABBAA3C692F}</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200">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09" name="Google Shape;109;p26"/>
          <p:cNvGraphicFramePr/>
          <p:nvPr/>
        </p:nvGraphicFramePr>
        <p:xfrm>
          <a:off x="528650" y="4713800"/>
          <a:ext cx="3000000" cy="3000000"/>
        </p:xfrm>
        <a:graphic>
          <a:graphicData uri="http://schemas.openxmlformats.org/drawingml/2006/table">
            <a:tbl>
              <a:tblPr>
                <a:noFill/>
                <a:tableStyleId>{52A88606-F083-4ADE-B162-8ABBAA3C692F}</a:tableStyleId>
              </a:tblPr>
              <a:tblGrid>
                <a:gridCol w="1731500"/>
              </a:tblGrid>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l">
                        <a:spcBef>
                          <a:spcPts val="0"/>
                        </a:spcBef>
                        <a:spcAft>
                          <a:spcPts val="0"/>
                        </a:spcAft>
                        <a:buNone/>
                      </a:pPr>
                      <a:r>
                        <a:t/>
                      </a:r>
                      <a:endParaRPr sz="8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10" name="Google Shape;110;p26"/>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11" name="Google Shape;111;p26"/>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12" name="Google Shape;112;p26"/>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pic>
        <p:nvPicPr>
          <p:cNvPr id="117" name="Google Shape;117;p27"/>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18" name="Google Shape;118;p27"/>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Evaluating Evidence</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“The First Americans” Claims Testing</a:t>
            </a:r>
            <a:endParaRPr sz="1400">
              <a:solidFill>
                <a:srgbClr val="000000"/>
              </a:solidFill>
              <a:latin typeface="Plus Jakarta Sans Medium"/>
              <a:ea typeface="Plus Jakarta Sans Medium"/>
              <a:cs typeface="Plus Jakarta Sans Medium"/>
              <a:sym typeface="Plus Jakarta Sans Medium"/>
            </a:endParaRPr>
          </a:p>
        </p:txBody>
      </p:sp>
      <p:pic>
        <p:nvPicPr>
          <p:cNvPr id="119" name="Google Shape;119;p27"/>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20" name="Google Shape;120;p2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21" name="Google Shape;121;p2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22" name="Google Shape;122;p27"/>
          <p:cNvGraphicFramePr/>
          <p:nvPr/>
        </p:nvGraphicFramePr>
        <p:xfrm>
          <a:off x="288424" y="3697227"/>
          <a:ext cx="3000000" cy="3000000"/>
        </p:xfrm>
        <a:graphic>
          <a:graphicData uri="http://schemas.openxmlformats.org/drawingml/2006/table">
            <a:tbl>
              <a:tblPr>
                <a:noFill/>
                <a:tableStyleId>{52A88606-F083-4ADE-B162-8ABBAA3C692F}</a:tableStyleId>
              </a:tblPr>
              <a:tblGrid>
                <a:gridCol w="1575425"/>
                <a:gridCol w="3829600"/>
                <a:gridCol w="1285850"/>
              </a:tblGrid>
              <a:tr h="330425">
                <a:tc>
                  <a:txBody>
                    <a:bodyPr/>
                    <a:lstStyle/>
                    <a:p>
                      <a:pPr indent="0" lvl="0" marL="0" rtl="0" algn="ctr">
                        <a:spcBef>
                          <a:spcPts val="0"/>
                        </a:spcBef>
                        <a:spcAft>
                          <a:spcPts val="0"/>
                        </a:spcAft>
                        <a:buNone/>
                      </a:pPr>
                      <a:r>
                        <a:rPr b="1" lang="en" sz="1100">
                          <a:latin typeface="Halant"/>
                          <a:ea typeface="Halant"/>
                          <a:cs typeface="Halant"/>
                          <a:sym typeface="Halant"/>
                        </a:rPr>
                        <a:t>CLAIM</a:t>
                      </a:r>
                      <a:endParaRPr b="1" sz="1100">
                        <a:latin typeface="Halant"/>
                        <a:ea typeface="Halant"/>
                        <a:cs typeface="Halant"/>
                        <a:sym typeface="Halant"/>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Halant"/>
                          <a:ea typeface="Halant"/>
                          <a:cs typeface="Halant"/>
                          <a:sym typeface="Halant"/>
                        </a:rPr>
                        <a:t>SUPPORTING STATEMENT</a:t>
                      </a:r>
                      <a:endParaRPr b="1" sz="1100">
                        <a:latin typeface="Halant"/>
                        <a:ea typeface="Halant"/>
                        <a:cs typeface="Halant"/>
                        <a:sym typeface="Halant"/>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CLAIM TESTER</a:t>
                      </a:r>
                      <a:endParaRPr b="1" sz="1000">
                        <a:latin typeface="Halant"/>
                        <a:ea typeface="Halant"/>
                        <a:cs typeface="Halant"/>
                        <a:sym typeface="Halant"/>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rowSpan="2">
                  <a:txBody>
                    <a:bodyPr/>
                    <a:lstStyle/>
                    <a:p>
                      <a:pPr indent="0" lvl="0" marL="0" rtl="0" algn="ctr">
                        <a:lnSpc>
                          <a:spcPct val="96999"/>
                        </a:lnSpc>
                        <a:spcBef>
                          <a:spcPts val="0"/>
                        </a:spcBef>
                        <a:spcAft>
                          <a:spcPts val="0"/>
                        </a:spcAft>
                        <a:buClr>
                          <a:schemeClr val="dk1"/>
                        </a:buClr>
                        <a:buFont typeface="Arial"/>
                        <a:buNone/>
                      </a:pPr>
                      <a:r>
                        <a:rPr i="1" lang="en" sz="1200">
                          <a:solidFill>
                            <a:schemeClr val="dk1"/>
                          </a:solidFill>
                          <a:latin typeface="Inter"/>
                          <a:ea typeface="Inter"/>
                          <a:cs typeface="Inter"/>
                          <a:sym typeface="Inter"/>
                        </a:rPr>
                        <a:t>“The First Americans were known as Clovis People.”</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“Their journey was made possible, according to archaeologists far and wide, by a corridor that had opened up between giant ice sheets covering what is now Alaska and Alberta.”</a:t>
                      </a:r>
                      <a:endParaRPr sz="1200">
                        <a:solidFill>
                          <a:schemeClr val="dk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Authority</a:t>
                      </a:r>
                      <a:endParaRPr b="1"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rowSpan="2">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vMerge="1"/>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rowSpan="2">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vMerge="1"/>
                <a:tc>
                  <a:txBody>
                    <a:bodyPr/>
                    <a:lstStyle/>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23" name="Google Shape;123;p27"/>
          <p:cNvSpPr txBox="1"/>
          <p:nvPr/>
        </p:nvSpPr>
        <p:spPr>
          <a:xfrm>
            <a:off x="288425" y="2931350"/>
            <a:ext cx="46488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Write three claims made in “The First Americans” article. Fill in any supporting statements made by the author. Determine which claim tester is being used.</a:t>
            </a:r>
            <a:endParaRPr b="1" sz="1200">
              <a:solidFill>
                <a:schemeClr val="dk1"/>
              </a:solidFill>
              <a:latin typeface="Halant"/>
              <a:ea typeface="Halant"/>
              <a:cs typeface="Halant"/>
              <a:sym typeface="Halant"/>
            </a:endParaRPr>
          </a:p>
        </p:txBody>
      </p:sp>
      <p:pic>
        <p:nvPicPr>
          <p:cNvPr id="124" name="Google Shape;124;p27"/>
          <p:cNvPicPr preferRelativeResize="0"/>
          <p:nvPr/>
        </p:nvPicPr>
        <p:blipFill rotWithShape="1">
          <a:blip r:embed="rId5">
            <a:alphaModFix/>
          </a:blip>
          <a:srcRect b="22201" l="42203" r="22121" t="25089"/>
          <a:stretch/>
        </p:blipFill>
        <p:spPr>
          <a:xfrm>
            <a:off x="5312941" y="1670141"/>
            <a:ext cx="1731666" cy="1729462"/>
          </a:xfrm>
          <a:prstGeom prst="rect">
            <a:avLst/>
          </a:prstGeom>
          <a:noFill/>
          <a:ln>
            <a:noFill/>
          </a:ln>
        </p:spPr>
      </p:pic>
      <p:pic>
        <p:nvPicPr>
          <p:cNvPr id="125" name="Google Shape;125;p27"/>
          <p:cNvPicPr preferRelativeResize="0"/>
          <p:nvPr/>
        </p:nvPicPr>
        <p:blipFill>
          <a:blip r:embed="rId6">
            <a:alphaModFix/>
          </a:blip>
          <a:stretch>
            <a:fillRect/>
          </a:stretch>
        </p:blipFill>
        <p:spPr>
          <a:xfrm>
            <a:off x="313375" y="1692311"/>
            <a:ext cx="1183725" cy="1183725"/>
          </a:xfrm>
          <a:prstGeom prst="rect">
            <a:avLst/>
          </a:prstGeom>
          <a:noFill/>
          <a:ln>
            <a:noFill/>
          </a:ln>
        </p:spPr>
      </p:pic>
      <p:sp>
        <p:nvSpPr>
          <p:cNvPr id="126" name="Google Shape;126;p27"/>
          <p:cNvSpPr txBox="1"/>
          <p:nvPr/>
        </p:nvSpPr>
        <p:spPr>
          <a:xfrm>
            <a:off x="1494050" y="1642923"/>
            <a:ext cx="3900300" cy="1282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8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THINKS Document Analysis - Secondary Source (Exemplar)</a:t>
            </a:r>
            <a:endParaRPr/>
          </a:p>
        </p:txBody>
      </p:sp>
      <p:graphicFrame>
        <p:nvGraphicFramePr>
          <p:cNvPr id="132" name="Google Shape;132;p28"/>
          <p:cNvGraphicFramePr/>
          <p:nvPr/>
        </p:nvGraphicFramePr>
        <p:xfrm>
          <a:off x="444675" y="872075"/>
          <a:ext cx="3000000" cy="3000000"/>
        </p:xfrm>
        <a:graphic>
          <a:graphicData uri="http://schemas.openxmlformats.org/drawingml/2006/table">
            <a:tbl>
              <a:tblPr>
                <a:noFill/>
                <a:tableStyleId>{52A88606-F083-4ADE-B162-8ABBAA3C692F}</a:tableStyleId>
              </a:tblPr>
              <a:tblGrid>
                <a:gridCol w="1923500"/>
                <a:gridCol w="2362550"/>
                <a:gridCol w="2143025"/>
              </a:tblGrid>
              <a:tr h="2920350">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T</a:t>
                      </a:r>
                      <a:r>
                        <a:rPr lang="en">
                          <a:solidFill>
                            <a:schemeClr val="dk1"/>
                          </a:solidFill>
                          <a:latin typeface="Plus Jakarta Sans"/>
                          <a:ea typeface="Plus Jakarta Sans"/>
                          <a:cs typeface="Plus Jakarta Sans"/>
                          <a:sym typeface="Plus Jakarta Sans"/>
                        </a:rPr>
                        <a:t> (Target Audience)</a:t>
                      </a:r>
                      <a:endParaRPr sz="12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Individuals interested in the history of human migration to North America</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this document?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Native Americans, Critics of new theories</a:t>
                      </a:r>
                      <a:endParaRPr b="1" sz="1000">
                        <a:solidFill>
                          <a:srgbClr val="E95C3D"/>
                        </a:solidFill>
                        <a:latin typeface="Inter"/>
                        <a:ea typeface="Inter"/>
                        <a:cs typeface="Inter"/>
                        <a:sym typeface="Inter"/>
                      </a:endParaRPr>
                    </a:p>
                  </a:txBody>
                  <a:tcPr marT="91425" marB="91425" marR="91425" marL="91425">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H</a:t>
                      </a:r>
                      <a:r>
                        <a:rPr lang="en">
                          <a:latin typeface="Plus Jakarta Sans"/>
                          <a:ea typeface="Plus Jakarta Sans"/>
                          <a:cs typeface="Plus Jakarta Sans"/>
                          <a:sym typeface="Plus Jakarta Sans"/>
                        </a:rPr>
                        <a:t> (Historical Context)</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a:t>
                      </a:r>
                      <a:r>
                        <a:rPr lang="en" sz="1000">
                          <a:solidFill>
                            <a:schemeClr val="dk1"/>
                          </a:solidFill>
                          <a:latin typeface="Inter"/>
                          <a:ea typeface="Inter"/>
                          <a:cs typeface="Inter"/>
                          <a:sym typeface="Inter"/>
                        </a:rPr>
                        <a:t> When was this document created and/or circulated?</a:t>
                      </a:r>
                      <a:r>
                        <a:rPr lang="en" sz="1000">
                          <a:solidFill>
                            <a:schemeClr val="dk1"/>
                          </a:solidFill>
                          <a:latin typeface="Inter"/>
                          <a:ea typeface="Inter"/>
                          <a:cs typeface="Inter"/>
                          <a:sym typeface="Inter"/>
                        </a:rPr>
                        <a:t> Who wrote it?</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2014; Steve Moyer</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2. What historical context does the author address in the document?</a:t>
                      </a:r>
                      <a:endParaRPr sz="1000">
                        <a:latin typeface="Inter"/>
                        <a:ea typeface="Inter"/>
                        <a:cs typeface="Inter"/>
                        <a:sym typeface="Inter"/>
                      </a:endParaRPr>
                    </a:p>
                    <a:p>
                      <a:pPr indent="0" lvl="0" marL="0" rtl="0" algn="l">
                        <a:spcBef>
                          <a:spcPts val="0"/>
                        </a:spcBef>
                        <a:spcAft>
                          <a:spcPts val="0"/>
                        </a:spcAft>
                        <a:buNone/>
                      </a:pPr>
                      <a:r>
                        <a:t/>
                      </a:r>
                      <a:endParaRPr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Long standing belief in Clovis First Theory; New archaeological evidence</a:t>
                      </a:r>
                      <a:endParaRPr sz="1000">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I</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Intended</a:t>
                      </a:r>
                      <a:r>
                        <a:rPr lang="en">
                          <a:solidFill>
                            <a:schemeClr val="dk1"/>
                          </a:solidFill>
                          <a:latin typeface="Plus Jakarta Sans"/>
                          <a:ea typeface="Plus Jakarta Sans"/>
                          <a:cs typeface="Plus Jakarta Sans"/>
                          <a:sym typeface="Plus Jakarta Sans"/>
                        </a:rPr>
                        <a:t> Purpose) </a:t>
                      </a:r>
                      <a:endParaRPr>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Highlight the evolution of the understanding of the peopling of North America.</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Inclusion of new theories and other perspectives; “Indian Creation myths”</a:t>
                      </a:r>
                      <a:endParaRPr b="1" sz="1000">
                        <a:solidFill>
                          <a:srgbClr val="E95C3D"/>
                        </a:solidFill>
                        <a:latin typeface="Inter"/>
                        <a:ea typeface="Inter"/>
                        <a:cs typeface="Inter"/>
                        <a:sym typeface="Inter"/>
                      </a:endParaRPr>
                    </a:p>
                  </a:txBody>
                  <a:tcPr marT="91425" marB="91425" marR="91425"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09650">
                <a:tc>
                  <a:txBody>
                    <a:bodyPr/>
                    <a:lstStyle/>
                    <a:p>
                      <a:pPr indent="0" lvl="0" marL="0" rtl="0" algn="ctr">
                        <a:spcBef>
                          <a:spcPts val="0"/>
                        </a:spcBef>
                        <a:spcAft>
                          <a:spcPts val="0"/>
                        </a:spcAft>
                        <a:buNone/>
                      </a:pPr>
                      <a:r>
                        <a:rPr lang="en">
                          <a:latin typeface="Plus Jakarta Sans SemiBold"/>
                          <a:ea typeface="Plus Jakarta Sans SemiBold"/>
                          <a:cs typeface="Plus Jakarta Sans SemiBold"/>
                          <a:sym typeface="Plus Jakarta Sans SemiBold"/>
                        </a:rPr>
                        <a:t>N</a:t>
                      </a:r>
                      <a:r>
                        <a:rPr lang="en">
                          <a:latin typeface="Plus Jakarta Sans"/>
                          <a:ea typeface="Plus Jakarta Sans"/>
                          <a:cs typeface="Plus Jakarta Sans"/>
                          <a:sym typeface="Plus Jakarta Sans"/>
                        </a:rPr>
                        <a:t> (New Vocabulary)</a:t>
                      </a:r>
                      <a:endParaRPr>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100"/>
                        <a:buFont typeface="Arial"/>
                        <a:buNone/>
                      </a:pPr>
                      <a:r>
                        <a:rPr lang="en">
                          <a:solidFill>
                            <a:schemeClr val="dk1"/>
                          </a:solidFill>
                          <a:latin typeface="Plus Jakarta Sans SemiBold"/>
                          <a:ea typeface="Plus Jakarta Sans SemiBold"/>
                          <a:cs typeface="Plus Jakarta Sans SemiBold"/>
                          <a:sym typeface="Plus Jakarta Sans SemiBold"/>
                        </a:rPr>
                        <a:t>K</a:t>
                      </a:r>
                      <a:r>
                        <a:rPr lang="en">
                          <a:solidFill>
                            <a:schemeClr val="dk1"/>
                          </a:solidFill>
                          <a:latin typeface="Plus Jakarta Sans"/>
                          <a:ea typeface="Plus Jakarta Sans"/>
                          <a:cs typeface="Plus Jakarta Sans"/>
                          <a:sym typeface="Plus Jakarta Sans"/>
                        </a:rPr>
                        <a:t> (</a:t>
                      </a:r>
                      <a:r>
                        <a:rPr lang="en">
                          <a:solidFill>
                            <a:schemeClr val="dk1"/>
                          </a:solidFill>
                          <a:latin typeface="Plus Jakarta Sans"/>
                          <a:ea typeface="Plus Jakarta Sans"/>
                          <a:cs typeface="Plus Jakarta Sans"/>
                          <a:sym typeface="Plus Jakarta Sans"/>
                        </a:rPr>
                        <a:t>Key</a:t>
                      </a:r>
                      <a:r>
                        <a:rPr lang="en">
                          <a:solidFill>
                            <a:schemeClr val="dk1"/>
                          </a:solidFill>
                          <a:latin typeface="Plus Jakarta Sans"/>
                          <a:ea typeface="Plus Jakarta Sans"/>
                          <a:cs typeface="Plus Jakarta Sans"/>
                          <a:sym typeface="Plus Jakarta Sans"/>
                        </a:rPr>
                        <a:t> Perspective)</a:t>
                      </a:r>
                      <a:endParaRPr>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100"/>
                        <a:buFont typeface="Arial"/>
                        <a:buNone/>
                      </a:pPr>
                      <a:r>
                        <a:t/>
                      </a:r>
                      <a:endParaRPr>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author demonstrates an openness to evolving theories and a recognition for Native American perspectives.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What do you know about people with the author’s attributes?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As a former college student in archaeology, he probably is well-versed in the prior theories and evidence important to this field of study. Likely a white man, he may contain biases toward Native American perspectives.</a:t>
                      </a:r>
                      <a:endParaRPr>
                        <a:latin typeface="Plus Jakarta Sans SemiBold"/>
                        <a:ea typeface="Plus Jakarta Sans SemiBold"/>
                        <a:cs typeface="Plus Jakarta Sans SemiBold"/>
                        <a:sym typeface="Plus Jakarta Sans SemiBold"/>
                      </a:endParaRPr>
                    </a:p>
                  </a:txBody>
                  <a:tcPr marT="137150" marB="137150"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22425">
                <a:tc gridSpan="3">
                  <a:txBody>
                    <a:bodyPr/>
                    <a:lstStyle/>
                    <a:p>
                      <a:pPr indent="0" lvl="0" marL="0" rtl="0" algn="ctr">
                        <a:spcBef>
                          <a:spcPts val="0"/>
                        </a:spcBef>
                        <a:spcAft>
                          <a:spcPts val="0"/>
                        </a:spcAft>
                        <a:buNone/>
                      </a:pPr>
                      <a:r>
                        <a:rPr b="1" lang="en">
                          <a:latin typeface="Inter"/>
                          <a:ea typeface="Inter"/>
                          <a:cs typeface="Inter"/>
                          <a:sym typeface="Inter"/>
                        </a:rPr>
                        <a:t>S </a:t>
                      </a:r>
                      <a:r>
                        <a:rPr lang="en">
                          <a:latin typeface="Inter"/>
                          <a:ea typeface="Inter"/>
                          <a:cs typeface="Inter"/>
                          <a:sym typeface="Inter"/>
                        </a:rPr>
                        <a:t>(Significance)</a:t>
                      </a:r>
                      <a:endParaRPr>
                        <a:latin typeface="Inter"/>
                        <a:ea typeface="Inter"/>
                        <a:cs typeface="Inter"/>
                        <a:sym typeface="Inter"/>
                      </a:endParaRPr>
                    </a:p>
                    <a:p>
                      <a:pPr indent="0" lvl="0" marL="0" rtl="0" algn="ctr">
                        <a:spcBef>
                          <a:spcPts val="0"/>
                        </a:spcBef>
                        <a:spcAft>
                          <a:spcPts val="0"/>
                        </a:spcAft>
                        <a:buNone/>
                      </a:pPr>
                      <a:r>
                        <a:t/>
                      </a:r>
                      <a:endParaRPr>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1. List two things or ideas that make this research and/or historical claim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Challenge to established theories</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Inclusion of Native American perspectives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2. Provide one quote from the document that demonstrates why it might be considered historically significant. Explain your reasoning.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lesson was clear: Clovis was not first.” This shows a major shift in the understanding of early human migration to the Americas based on new evidence.</a:t>
                      </a:r>
                      <a:endParaRPr b="1" sz="1000">
                        <a:solidFill>
                          <a:srgbClr val="E95C3D"/>
                        </a:solidFill>
                        <a:latin typeface="Inter"/>
                        <a:ea typeface="Inter"/>
                        <a:cs typeface="Inter"/>
                        <a:sym typeface="Inter"/>
                      </a:endParaRPr>
                    </a:p>
                  </a:txBody>
                  <a:tcPr marT="91425" marB="91425" marR="146300" marL="14630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33" name="Google Shape;133;p28"/>
          <p:cNvGraphicFramePr/>
          <p:nvPr/>
        </p:nvGraphicFramePr>
        <p:xfrm>
          <a:off x="528650" y="4713800"/>
          <a:ext cx="3000000" cy="3000000"/>
        </p:xfrm>
        <a:graphic>
          <a:graphicData uri="http://schemas.openxmlformats.org/drawingml/2006/table">
            <a:tbl>
              <a:tblPr>
                <a:noFill/>
                <a:tableStyleId>{52A88606-F083-4ADE-B162-8ABBAA3C692F}</a:tableStyleId>
              </a:tblPr>
              <a:tblGrid>
                <a:gridCol w="1731500"/>
              </a:tblGrid>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Clovis</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Megafauna</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8042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Speculation</a:t>
                      </a:r>
                      <a:endParaRPr b="1" sz="1000">
                        <a:solidFill>
                          <a:srgbClr val="E95C3D"/>
                        </a:solidFill>
                        <a:latin typeface="Inter"/>
                        <a:ea typeface="Inter"/>
                        <a:cs typeface="Inter"/>
                        <a:sym typeface="Inter"/>
                      </a:endParaRPr>
                    </a:p>
                  </a:txBody>
                  <a:tcPr marT="91425" marB="91425" marR="91425" marL="91425"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34" name="Google Shape;134;p28"/>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©2023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a:solidFill>
                <a:srgbClr val="666666"/>
              </a:solidFill>
              <a:latin typeface="Inter"/>
              <a:ea typeface="Inter"/>
              <a:cs typeface="Inter"/>
              <a:sym typeface="Inter"/>
            </a:endParaRPr>
          </a:p>
        </p:txBody>
      </p:sp>
      <p:pic>
        <p:nvPicPr>
          <p:cNvPr id="135" name="Google Shape;135;p28"/>
          <p:cNvPicPr preferRelativeResize="0"/>
          <p:nvPr/>
        </p:nvPicPr>
        <p:blipFill>
          <a:blip r:embed="rId3">
            <a:alphaModFix/>
          </a:blip>
          <a:stretch>
            <a:fillRect/>
          </a:stretch>
        </p:blipFill>
        <p:spPr>
          <a:xfrm>
            <a:off x="359100" y="8923350"/>
            <a:ext cx="411575" cy="411575"/>
          </a:xfrm>
          <a:prstGeom prst="rect">
            <a:avLst/>
          </a:prstGeom>
          <a:noFill/>
          <a:ln>
            <a:noFill/>
          </a:ln>
        </p:spPr>
      </p:pic>
      <p:sp>
        <p:nvSpPr>
          <p:cNvPr id="136" name="Google Shape;136;p28"/>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pic>
        <p:nvPicPr>
          <p:cNvPr id="141" name="Google Shape;141;p29"/>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142" name="Google Shape;142;p29"/>
          <p:cNvSpPr txBox="1"/>
          <p:nvPr/>
        </p:nvSpPr>
        <p:spPr>
          <a:xfrm>
            <a:off x="0" y="0"/>
            <a:ext cx="7315200" cy="15756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1600">
                <a:latin typeface="Halant"/>
                <a:ea typeface="Halant"/>
                <a:cs typeface="Halant"/>
                <a:sym typeface="Halant"/>
              </a:rPr>
              <a:t>Evaluating Evidence</a:t>
            </a:r>
            <a:endParaRPr sz="1600">
              <a:solidFill>
                <a:srgbClr val="000000"/>
              </a:solidFill>
              <a:latin typeface="Halant"/>
              <a:ea typeface="Halant"/>
              <a:cs typeface="Halant"/>
              <a:sym typeface="Halant"/>
            </a:endParaRPr>
          </a:p>
          <a:p>
            <a:pPr indent="0" lvl="0" marL="0" rtl="0" algn="ctr">
              <a:spcBef>
                <a:spcPts val="0"/>
              </a:spcBef>
              <a:spcAft>
                <a:spcPts val="0"/>
              </a:spcAft>
              <a:buNone/>
            </a:pPr>
            <a:r>
              <a:rPr lang="en" sz="2400">
                <a:latin typeface="Plus Jakarta Sans Medium"/>
                <a:ea typeface="Plus Jakarta Sans Medium"/>
                <a:cs typeface="Plus Jakarta Sans Medium"/>
                <a:sym typeface="Plus Jakarta Sans Medium"/>
              </a:rPr>
              <a:t>“The First Americans” </a:t>
            </a:r>
            <a:r>
              <a:rPr lang="en" sz="2400">
                <a:latin typeface="Plus Jakarta Sans Medium"/>
                <a:ea typeface="Plus Jakarta Sans Medium"/>
                <a:cs typeface="Plus Jakarta Sans Medium"/>
                <a:sym typeface="Plus Jakarta Sans Medium"/>
              </a:rPr>
              <a:t>Claims Testing (Exemplar)</a:t>
            </a:r>
            <a:endParaRPr sz="1400">
              <a:solidFill>
                <a:srgbClr val="000000"/>
              </a:solidFill>
              <a:latin typeface="Plus Jakarta Sans Medium"/>
              <a:ea typeface="Plus Jakarta Sans Medium"/>
              <a:cs typeface="Plus Jakarta Sans Medium"/>
              <a:sym typeface="Plus Jakarta Sans Medium"/>
            </a:endParaRPr>
          </a:p>
        </p:txBody>
      </p:sp>
      <p:pic>
        <p:nvPicPr>
          <p:cNvPr id="143" name="Google Shape;143;p29"/>
          <p:cNvPicPr preferRelativeResize="0"/>
          <p:nvPr/>
        </p:nvPicPr>
        <p:blipFill>
          <a:blip r:embed="rId4">
            <a:alphaModFix/>
          </a:blip>
          <a:stretch>
            <a:fillRect/>
          </a:stretch>
        </p:blipFill>
        <p:spPr>
          <a:xfrm>
            <a:off x="203550" y="220497"/>
            <a:ext cx="994388" cy="412343"/>
          </a:xfrm>
          <a:prstGeom prst="rect">
            <a:avLst/>
          </a:prstGeom>
          <a:noFill/>
          <a:ln>
            <a:noFill/>
          </a:ln>
        </p:spPr>
      </p:pic>
      <p:sp>
        <p:nvSpPr>
          <p:cNvPr id="144" name="Google Shape;144;p29"/>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a:t>
            </a:r>
            <a:r>
              <a:rPr lang="en" sz="1000">
                <a:solidFill>
                  <a:srgbClr val="666666"/>
                </a:solidFill>
                <a:latin typeface="Inter"/>
                <a:ea typeface="Inter"/>
                <a:cs typeface="Inter"/>
                <a:sym typeface="Inter"/>
              </a:rPr>
              <a:t>2025</a:t>
            </a:r>
            <a:r>
              <a:rPr lang="en" sz="1000">
                <a:solidFill>
                  <a:srgbClr val="666666"/>
                </a:solidFill>
                <a:latin typeface="Inter"/>
                <a:ea typeface="Inter"/>
                <a:cs typeface="Inter"/>
                <a:sym typeface="Inter"/>
              </a:rPr>
              <a:t>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5" name="Google Shape;145;p29"/>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6" name="Google Shape;146;p29"/>
          <p:cNvGraphicFramePr/>
          <p:nvPr/>
        </p:nvGraphicFramePr>
        <p:xfrm>
          <a:off x="288424" y="3697227"/>
          <a:ext cx="3000000" cy="3000000"/>
        </p:xfrm>
        <a:graphic>
          <a:graphicData uri="http://schemas.openxmlformats.org/drawingml/2006/table">
            <a:tbl>
              <a:tblPr>
                <a:noFill/>
                <a:tableStyleId>{52A88606-F083-4ADE-B162-8ABBAA3C692F}</a:tableStyleId>
              </a:tblPr>
              <a:tblGrid>
                <a:gridCol w="1575425"/>
                <a:gridCol w="3829600"/>
                <a:gridCol w="1285850"/>
              </a:tblGrid>
              <a:tr h="330425">
                <a:tc>
                  <a:txBody>
                    <a:bodyPr/>
                    <a:lstStyle/>
                    <a:p>
                      <a:pPr indent="0" lvl="0" marL="0" rtl="0" algn="ctr">
                        <a:spcBef>
                          <a:spcPts val="0"/>
                        </a:spcBef>
                        <a:spcAft>
                          <a:spcPts val="0"/>
                        </a:spcAft>
                        <a:buNone/>
                      </a:pPr>
                      <a:r>
                        <a:rPr b="1" lang="en" sz="1100">
                          <a:latin typeface="Halant"/>
                          <a:ea typeface="Halant"/>
                          <a:cs typeface="Halant"/>
                          <a:sym typeface="Halant"/>
                        </a:rPr>
                        <a:t>CLAIM</a:t>
                      </a:r>
                      <a:endParaRPr b="1" sz="1100">
                        <a:latin typeface="Halant"/>
                        <a:ea typeface="Halant"/>
                        <a:cs typeface="Halant"/>
                        <a:sym typeface="Halant"/>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100">
                          <a:latin typeface="Halant"/>
                          <a:ea typeface="Halant"/>
                          <a:cs typeface="Halant"/>
                          <a:sym typeface="Halant"/>
                        </a:rPr>
                        <a:t>SUPPORTING STATEMENT</a:t>
                      </a:r>
                      <a:endParaRPr b="1" sz="1100">
                        <a:latin typeface="Halant"/>
                        <a:ea typeface="Halant"/>
                        <a:cs typeface="Halant"/>
                        <a:sym typeface="Halant"/>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000">
                          <a:solidFill>
                            <a:schemeClr val="dk1"/>
                          </a:solidFill>
                          <a:latin typeface="Halant"/>
                          <a:ea typeface="Halant"/>
                          <a:cs typeface="Halant"/>
                          <a:sym typeface="Halant"/>
                        </a:rPr>
                        <a:t>CLAIM TESTER</a:t>
                      </a:r>
                      <a:endParaRPr b="1" sz="1000">
                        <a:latin typeface="Halant"/>
                        <a:ea typeface="Halant"/>
                        <a:cs typeface="Halant"/>
                        <a:sym typeface="Halant"/>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rowSpan="2">
                  <a:txBody>
                    <a:bodyPr/>
                    <a:lstStyle/>
                    <a:p>
                      <a:pPr indent="0" lvl="0" marL="0" rtl="0" algn="ctr">
                        <a:lnSpc>
                          <a:spcPct val="96999"/>
                        </a:lnSpc>
                        <a:spcBef>
                          <a:spcPts val="0"/>
                        </a:spcBef>
                        <a:spcAft>
                          <a:spcPts val="0"/>
                        </a:spcAft>
                        <a:buClr>
                          <a:schemeClr val="dk1"/>
                        </a:buClr>
                        <a:buFont typeface="Arial"/>
                        <a:buNone/>
                      </a:pPr>
                      <a:r>
                        <a:rPr i="1" lang="en" sz="1200">
                          <a:solidFill>
                            <a:schemeClr val="dk1"/>
                          </a:solidFill>
                          <a:latin typeface="Inter"/>
                          <a:ea typeface="Inter"/>
                          <a:cs typeface="Inter"/>
                          <a:sym typeface="Inter"/>
                        </a:rPr>
                        <a:t>“The First Americans were known as Clovis People.”</a:t>
                      </a:r>
                      <a:endParaRPr i="1" sz="1200">
                        <a:solidFill>
                          <a:schemeClr val="dk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t>
                      </a:r>
                      <a:r>
                        <a:rPr lang="en" sz="1200">
                          <a:solidFill>
                            <a:schemeClr val="dk1"/>
                          </a:solidFill>
                          <a:latin typeface="Inter"/>
                          <a:ea typeface="Inter"/>
                          <a:cs typeface="Inter"/>
                          <a:sym typeface="Inter"/>
                        </a:rPr>
                        <a:t>Their journey was made possible, according to archaeologists far and wide, by a corridor that had opened up between giant ice sheets covering what is now Alaska and Alberta.”</a:t>
                      </a:r>
                      <a:endParaRPr sz="1200">
                        <a:solidFill>
                          <a:schemeClr val="dk1"/>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Authority</a:t>
                      </a:r>
                      <a:endParaRPr b="1"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vMerge="1"/>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t>
                      </a:r>
                      <a:r>
                        <a:rPr b="1" lang="en" sz="1200">
                          <a:solidFill>
                            <a:srgbClr val="E95C3D"/>
                          </a:solidFill>
                          <a:latin typeface="Inter"/>
                          <a:ea typeface="Inter"/>
                          <a:cs typeface="Inter"/>
                          <a:sym typeface="Inter"/>
                        </a:rPr>
                        <a:t>Significant evidence of Clovis culture had been discovered in New Mexico. In 1908, a rancher… noticed what looked like large bones embedded in the embankment.”</a:t>
                      </a:r>
                      <a:endParaRPr b="1" sz="1200">
                        <a:solidFill>
                          <a:srgbClr val="E95C3D"/>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Evidence</a:t>
                      </a:r>
                      <a:endParaRPr b="1" sz="1200">
                        <a:solidFill>
                          <a:schemeClr val="accent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rowSpan="2">
                  <a:txBody>
                    <a:bodyPr/>
                    <a:lstStyle/>
                    <a:p>
                      <a:pPr indent="0" lvl="0" marL="0" rtl="0" algn="ctr">
                        <a:lnSpc>
                          <a:spcPct val="96999"/>
                        </a:lnSpc>
                        <a:spcBef>
                          <a:spcPts val="0"/>
                        </a:spcBef>
                        <a:spcAft>
                          <a:spcPts val="0"/>
                        </a:spcAft>
                        <a:buClr>
                          <a:schemeClr val="dk1"/>
                        </a:buClr>
                        <a:buFont typeface="Arial"/>
                        <a:buNone/>
                      </a:pPr>
                      <a:r>
                        <a:rPr b="1" i="1" lang="en" sz="1200">
                          <a:solidFill>
                            <a:schemeClr val="accent1"/>
                          </a:solidFill>
                          <a:latin typeface="Inter"/>
                          <a:ea typeface="Inter"/>
                          <a:cs typeface="Inter"/>
                          <a:sym typeface="Inter"/>
                        </a:rPr>
                        <a:t>“Clovis was not first.”</a:t>
                      </a:r>
                      <a:endParaRPr b="1" i="1" sz="1200">
                        <a:solidFill>
                          <a:schemeClr val="accent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 a</a:t>
                      </a:r>
                      <a:r>
                        <a:rPr b="1" lang="en" sz="1200">
                          <a:solidFill>
                            <a:srgbClr val="E95C3D"/>
                          </a:solidFill>
                          <a:latin typeface="Inter"/>
                          <a:ea typeface="Inter"/>
                          <a:cs typeface="Inter"/>
                          <a:sym typeface="Inter"/>
                        </a:rPr>
                        <a:t>n archaeological dig led by James Adovasio was finding evidence that would cast the primacy of Clovis Man completely in doubt…”</a:t>
                      </a:r>
                      <a:endParaRPr b="1" sz="1200">
                        <a:solidFill>
                          <a:srgbClr val="E95C3D"/>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Evidence</a:t>
                      </a:r>
                      <a:endParaRPr b="1"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vMerge="1"/>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t>
                      </a:r>
                      <a:r>
                        <a:rPr b="1" lang="en" sz="1200">
                          <a:solidFill>
                            <a:srgbClr val="E95C3D"/>
                          </a:solidFill>
                          <a:latin typeface="Inter"/>
                          <a:ea typeface="Inter"/>
                          <a:cs typeface="Inter"/>
                          <a:sym typeface="Inter"/>
                        </a:rPr>
                        <a:t>Among the points they now encountered was one about three inches in length and lanceolate in shape, with no fluting. This was unlike any Clovis point..”</a:t>
                      </a:r>
                      <a:endParaRPr b="1" sz="1200">
                        <a:solidFill>
                          <a:srgbClr val="E95C3D"/>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Evidence</a:t>
                      </a:r>
                      <a:endParaRPr b="1" sz="1200">
                        <a:solidFill>
                          <a:schemeClr val="accent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rowSpan="2">
                  <a:txBody>
                    <a:bodyPr/>
                    <a:lstStyle/>
                    <a:p>
                      <a:pPr indent="0" lvl="0" marL="0" rtl="0" algn="ctr">
                        <a:lnSpc>
                          <a:spcPct val="96999"/>
                        </a:lnSpc>
                        <a:spcBef>
                          <a:spcPts val="0"/>
                        </a:spcBef>
                        <a:spcAft>
                          <a:spcPts val="0"/>
                        </a:spcAft>
                        <a:buClr>
                          <a:schemeClr val="dk1"/>
                        </a:buClr>
                        <a:buFont typeface="Arial"/>
                        <a:buNone/>
                      </a:pPr>
                      <a:r>
                        <a:rPr b="1" i="1" lang="en" sz="1200">
                          <a:solidFill>
                            <a:schemeClr val="accent1"/>
                          </a:solidFill>
                          <a:latin typeface="Inter"/>
                          <a:ea typeface="Inter"/>
                          <a:cs typeface="Inter"/>
                          <a:sym typeface="Inter"/>
                        </a:rPr>
                        <a:t>“Some Native Americans put little stock in what is often called archaeology’s greatest mystery.”</a:t>
                      </a:r>
                      <a:endParaRPr b="1" i="1" sz="1200">
                        <a:solidFill>
                          <a:schemeClr val="accent1"/>
                        </a:solidFill>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t>
                      </a:r>
                      <a:r>
                        <a:rPr b="1" lang="en" sz="1200">
                          <a:solidFill>
                            <a:srgbClr val="E95C3D"/>
                          </a:solidFill>
                          <a:latin typeface="Inter"/>
                          <a:ea typeface="Inter"/>
                          <a:cs typeface="Inter"/>
                          <a:sym typeface="Inter"/>
                        </a:rPr>
                        <a:t>Aren’t they, they ask, the original inhabitants of North and South America?”</a:t>
                      </a:r>
                      <a:endParaRPr b="1" sz="1200">
                        <a:solidFill>
                          <a:srgbClr val="E95C3D"/>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Intuition</a:t>
                      </a:r>
                      <a:endParaRPr b="1"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725">
                <a:tc vMerge="1"/>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A</a:t>
                      </a:r>
                      <a:r>
                        <a:rPr b="1" lang="en" sz="1200">
                          <a:solidFill>
                            <a:srgbClr val="E95C3D"/>
                          </a:solidFill>
                          <a:latin typeface="Inter"/>
                          <a:ea typeface="Inter"/>
                          <a:cs typeface="Inter"/>
                          <a:sym typeface="Inter"/>
                        </a:rPr>
                        <a:t>s it happens, many Indian creation myths describe the arrival of humans to the western hemisphere by sea”</a:t>
                      </a:r>
                      <a:endParaRPr b="1" sz="1200">
                        <a:solidFill>
                          <a:srgbClr val="E95C3D"/>
                        </a:solidFill>
                        <a:latin typeface="Inter"/>
                        <a:ea typeface="Inter"/>
                        <a:cs typeface="Inter"/>
                        <a:sym typeface="Inter"/>
                      </a:endParaRPr>
                    </a:p>
                  </a:txBody>
                  <a:tcPr marT="87275" marB="87275" marR="86050" marL="860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Intuition</a:t>
                      </a:r>
                      <a:endParaRPr b="1"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47" name="Google Shape;147;p29"/>
          <p:cNvSpPr txBox="1"/>
          <p:nvPr/>
        </p:nvSpPr>
        <p:spPr>
          <a:xfrm>
            <a:off x="288425" y="2931350"/>
            <a:ext cx="4648800" cy="7287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Write three claims made in “The First Americans” article. Fill in any supporting statements made by the author. Determine which claim tester is being used.</a:t>
            </a:r>
            <a:endParaRPr b="1" sz="1200">
              <a:solidFill>
                <a:schemeClr val="dk1"/>
              </a:solidFill>
              <a:latin typeface="Halant"/>
              <a:ea typeface="Halant"/>
              <a:cs typeface="Halant"/>
              <a:sym typeface="Halant"/>
            </a:endParaRPr>
          </a:p>
        </p:txBody>
      </p:sp>
      <p:pic>
        <p:nvPicPr>
          <p:cNvPr id="148" name="Google Shape;148;p29"/>
          <p:cNvPicPr preferRelativeResize="0"/>
          <p:nvPr/>
        </p:nvPicPr>
        <p:blipFill rotWithShape="1">
          <a:blip r:embed="rId5">
            <a:alphaModFix/>
          </a:blip>
          <a:srcRect b="22201" l="42203" r="22121" t="25089"/>
          <a:stretch/>
        </p:blipFill>
        <p:spPr>
          <a:xfrm>
            <a:off x="5312941" y="1670141"/>
            <a:ext cx="1731666" cy="1729462"/>
          </a:xfrm>
          <a:prstGeom prst="rect">
            <a:avLst/>
          </a:prstGeom>
          <a:noFill/>
          <a:ln>
            <a:noFill/>
          </a:ln>
        </p:spPr>
      </p:pic>
      <p:pic>
        <p:nvPicPr>
          <p:cNvPr id="149" name="Google Shape;149;p29"/>
          <p:cNvPicPr preferRelativeResize="0"/>
          <p:nvPr/>
        </p:nvPicPr>
        <p:blipFill>
          <a:blip r:embed="rId6">
            <a:alphaModFix/>
          </a:blip>
          <a:stretch>
            <a:fillRect/>
          </a:stretch>
        </p:blipFill>
        <p:spPr>
          <a:xfrm>
            <a:off x="313375" y="1692311"/>
            <a:ext cx="1183725" cy="1183725"/>
          </a:xfrm>
          <a:prstGeom prst="rect">
            <a:avLst/>
          </a:prstGeom>
          <a:noFill/>
          <a:ln>
            <a:noFill/>
          </a:ln>
        </p:spPr>
      </p:pic>
      <p:sp>
        <p:nvSpPr>
          <p:cNvPr id="150" name="Google Shape;150;p29"/>
          <p:cNvSpPr txBox="1"/>
          <p:nvPr/>
        </p:nvSpPr>
        <p:spPr>
          <a:xfrm>
            <a:off x="1494050" y="1642923"/>
            <a:ext cx="3900300" cy="12825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8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